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B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alphaModFix amt="25000"/>
          </a:blip>
          <a:stretch>
            <a:fillRect/>
          </a:stretch>
        </p:blipFill>
        <p:spPr>
          <a:xfrm>
            <a:off x="5943600" y="548640"/>
            <a:ext cx="2834640" cy="2834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731520"/>
            <a:ext cx="5943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Beyond Blame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457200" y="1737360"/>
            <a:ext cx="5943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Rethinking Interventions for Smokers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Those with Early COPD Symptoms</a:t>
            </a:r>
            <a:endParaRPr lang="en-US" sz="1800" dirty="0"/>
          </a:p>
        </p:txBody>
      </p:sp>
      <p:sp>
        <p:nvSpPr>
          <p:cNvPr id="6" name="Shape 3"/>
          <p:cNvSpPr/>
          <p:nvPr/>
        </p:nvSpPr>
        <p:spPr>
          <a:xfrm>
            <a:off x="457200" y="2788920"/>
            <a:ext cx="5029200" cy="32004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29260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8F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COPD affects ~400 million people worldwide.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E8F4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Stigma is making it worse — and we can change that.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pitch for compassion-led, evidence-based digital health intervention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7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B35"/>
          </a:solidFill>
          <a:ln w="12700">
            <a:solidFill>
              <a:srgbClr val="0D2B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09728"/>
            <a:ext cx="6400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Stigma Problem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1005840"/>
          </a:xfrm>
          <a:prstGeom prst="rect">
            <a:avLst/>
          </a:prstGeom>
          <a:solidFill>
            <a:srgbClr val="E6F3F5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4360" y="1115568"/>
            <a:ext cx="79552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i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 have really been trying to quit, doctor, but it is not easy."</a:t>
            </a:r>
            <a:pPr indent="0" marL="0">
              <a:buNone/>
            </a:pPr>
            <a:r>
              <a:rPr lang="en-US" sz="13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— Heard in almost every respiratory clinic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365760" y="2194560"/>
            <a:ext cx="26517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2194560"/>
            <a:ext cx="2651760" cy="5943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2677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Unconcealable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2542032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Breathlessness, cough, oxygen use are visible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172968" y="2194560"/>
            <a:ext cx="26517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72968" y="2194560"/>
            <a:ext cx="2651760" cy="5943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64408" y="22677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Progressive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64408" y="2542032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Worsens visibly over time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980176" y="2194560"/>
            <a:ext cx="26517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980176" y="2194560"/>
            <a:ext cx="2651760" cy="5943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71616" y="226771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Disruptive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071616" y="2542032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Interrupts conversation, social life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65760" y="3127248"/>
            <a:ext cx="26517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127248"/>
            <a:ext cx="2651760" cy="5943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32004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Aesthetically stigmatised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57200" y="3474720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Coughing triggers fear, disgust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172968" y="3127248"/>
            <a:ext cx="26517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172968" y="3127248"/>
            <a:ext cx="2651760" cy="5943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264408" y="32004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"Self-inflicted"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264408" y="3474720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Unfairly blamed on personal choices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5980176" y="3127248"/>
            <a:ext cx="2651760" cy="804672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980176" y="3127248"/>
            <a:ext cx="2651760" cy="5943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071616" y="32004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Perceived as harmful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071616" y="3474720"/>
            <a:ext cx="24688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Coughing confused with contagion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365760" y="480060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COPD meets all six established dimensions of a stigmatised condition. (Scrambler, 1972; Scrambler &amp; Hopkins, 1986)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91840" cy="5143500"/>
          </a:xfrm>
          <a:prstGeom prst="rect">
            <a:avLst/>
          </a:prstGeom>
          <a:solidFill>
            <a:srgbClr val="0D2B35"/>
          </a:solidFill>
          <a:ln w="12700">
            <a:solidFill>
              <a:srgbClr val="0D2B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182880" y="457200"/>
            <a:ext cx="28346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Fallacy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 Self-Blame</a:t>
            </a:r>
            <a:endParaRPr lang="en-US" sz="28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88720" y="1920240"/>
            <a:ext cx="914400" cy="9144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" y="2926080"/>
            <a:ext cx="2926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Nicotine addiction has substantial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heritability. Blaming patients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ignores the biological reality.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64592" y="3840480"/>
            <a:ext cx="29260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DSM-5 classifies tobacco use disorder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a medical condition — not a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failing.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3474720" y="228600"/>
            <a:ext cx="5394960" cy="1417320"/>
          </a:xfrm>
          <a:prstGeom prst="rect">
            <a:avLst/>
          </a:prstGeom>
          <a:solidFill>
            <a:srgbClr val="F0F7F8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3611880" y="320040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in 5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3611880" y="978408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COPD patients have never smoked</a:t>
            </a:r>
            <a:endParaRPr lang="en-US" sz="950" dirty="0"/>
          </a:p>
        </p:txBody>
      </p:sp>
      <p:sp>
        <p:nvSpPr>
          <p:cNvPr id="10" name="Text 7"/>
          <p:cNvSpPr/>
          <p:nvPr/>
        </p:nvSpPr>
        <p:spPr>
          <a:xfrm>
            <a:off x="5440680" y="338328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COPD is multifactorial — biomass fuel, occupational exposure, air pollution, and genetics all play a role.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5376672" y="365760"/>
            <a:ext cx="36576" cy="1097280"/>
          </a:xfrm>
          <a:prstGeom prst="rect">
            <a:avLst/>
          </a:prstGeom>
          <a:solidFill>
            <a:srgbClr val="C5DDE2"/>
          </a:solidFill>
          <a:ln w="12700">
            <a:solidFill>
              <a:srgbClr val="C5DDE2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474720" y="1801368"/>
            <a:ext cx="5394960" cy="1417320"/>
          </a:xfrm>
          <a:prstGeom prst="rect">
            <a:avLst/>
          </a:prstGeom>
          <a:solidFill>
            <a:srgbClr val="F0F7F8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3" name="Text 10"/>
          <p:cNvSpPr/>
          <p:nvPr/>
        </p:nvSpPr>
        <p:spPr>
          <a:xfrm>
            <a:off x="3611880" y="1892808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Billions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3611880" y="2551176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spent by tobacco industry on marketing</a:t>
            </a:r>
            <a:endParaRPr lang="en-US" sz="950" dirty="0"/>
          </a:p>
        </p:txBody>
      </p:sp>
      <p:sp>
        <p:nvSpPr>
          <p:cNvPr id="15" name="Text 12"/>
          <p:cNvSpPr/>
          <p:nvPr/>
        </p:nvSpPr>
        <p:spPr>
          <a:xfrm>
            <a:off x="5440680" y="1911096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Decades of deliberate, targeted advertising built dependency before its harms were publicly understood.</a:t>
            </a:r>
            <a:endParaRPr lang="en-US" sz="1050" dirty="0"/>
          </a:p>
        </p:txBody>
      </p:sp>
      <p:sp>
        <p:nvSpPr>
          <p:cNvPr id="16" name="Shape 13"/>
          <p:cNvSpPr/>
          <p:nvPr/>
        </p:nvSpPr>
        <p:spPr>
          <a:xfrm>
            <a:off x="5376672" y="1938528"/>
            <a:ext cx="36576" cy="1097280"/>
          </a:xfrm>
          <a:prstGeom prst="rect">
            <a:avLst/>
          </a:prstGeom>
          <a:solidFill>
            <a:srgbClr val="C5DDE2"/>
          </a:solidFill>
          <a:ln w="12700">
            <a:solidFill>
              <a:srgbClr val="C5DDE2"/>
            </a:solidFill>
            <a:prstDash val="solid"/>
          </a:ln>
        </p:spPr>
      </p:sp>
      <p:sp>
        <p:nvSpPr>
          <p:cNvPr id="17" name="Shape 14"/>
          <p:cNvSpPr/>
          <p:nvPr/>
        </p:nvSpPr>
        <p:spPr>
          <a:xfrm>
            <a:off x="3474720" y="3374136"/>
            <a:ext cx="5394960" cy="1417320"/>
          </a:xfrm>
          <a:prstGeom prst="rect">
            <a:avLst/>
          </a:prstGeom>
          <a:solidFill>
            <a:srgbClr val="F0F7F8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3611880" y="3465576"/>
            <a:ext cx="1737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Unintended</a:t>
            </a:r>
            <a:endParaRPr lang="en-US" sz="1600" dirty="0"/>
          </a:p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effect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3611880" y="4123944"/>
            <a:ext cx="17373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Anti-tobacco campaigns may worsen stigma</a:t>
            </a:r>
            <a:endParaRPr lang="en-US" sz="950" dirty="0"/>
          </a:p>
        </p:txBody>
      </p:sp>
      <p:sp>
        <p:nvSpPr>
          <p:cNvPr id="20" name="Text 17"/>
          <p:cNvSpPr/>
          <p:nvPr/>
        </p:nvSpPr>
        <p:spPr>
          <a:xfrm>
            <a:off x="5440680" y="3483864"/>
            <a:ext cx="32918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Campaigns placing full responsibility on smoking unintentionally deepen blame and shame for patients already suffering.</a:t>
            </a:r>
            <a:endParaRPr lang="en-US" sz="1050" dirty="0"/>
          </a:p>
        </p:txBody>
      </p:sp>
      <p:sp>
        <p:nvSpPr>
          <p:cNvPr id="21" name="Shape 18"/>
          <p:cNvSpPr/>
          <p:nvPr/>
        </p:nvSpPr>
        <p:spPr>
          <a:xfrm>
            <a:off x="5376672" y="3511296"/>
            <a:ext cx="36576" cy="1097280"/>
          </a:xfrm>
          <a:prstGeom prst="rect">
            <a:avLst/>
          </a:prstGeom>
          <a:solidFill>
            <a:srgbClr val="C5DDE2"/>
          </a:solidFill>
          <a:ln w="12700">
            <a:solidFill>
              <a:srgbClr val="C5DDE2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7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C94040"/>
          </a:solidFill>
          <a:ln w="12700">
            <a:solidFill>
              <a:srgbClr val="C940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18872"/>
            <a:ext cx="77724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Current Approaches Fall Short</a:t>
            </a:r>
            <a:endParaRPr lang="en-US" sz="27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21040" y="164592"/>
            <a:ext cx="502920" cy="50292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1051560"/>
            <a:ext cx="4206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E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274320" y="1051560"/>
            <a:ext cx="82296" cy="1691640"/>
          </a:xfrm>
          <a:prstGeom prst="rect">
            <a:avLst/>
          </a:prstGeom>
          <a:solidFill>
            <a:srgbClr val="C94040"/>
          </a:solidFill>
          <a:ln w="12700">
            <a:solidFill>
              <a:srgbClr val="C94040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38912" y="11612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detection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438912" y="1490472"/>
            <a:ext cx="3931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patients present only after significant, irreversible lung damage. Spirometry is underused in primary care, and early symptoms are dismissed or normalised.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4709160" y="1051560"/>
            <a:ext cx="4206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E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09160" y="1051560"/>
            <a:ext cx="82296" cy="1691640"/>
          </a:xfrm>
          <a:prstGeom prst="rect">
            <a:avLst/>
          </a:prstGeom>
          <a:solidFill>
            <a:srgbClr val="C94040"/>
          </a:solidFill>
          <a:ln w="12700">
            <a:solidFill>
              <a:srgbClr val="C9404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873752" y="11612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Shame-driven disengagement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873752" y="1490472"/>
            <a:ext cx="3931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 who feel blamed by healthcare providers disengage from care. Stigma leads to delayed help-seeking, non-disclosure of symptoms, and poor medication adherence.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274320" y="2926080"/>
            <a:ext cx="4206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E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274320" y="2926080"/>
            <a:ext cx="82296" cy="1691640"/>
          </a:xfrm>
          <a:prstGeom prst="rect">
            <a:avLst/>
          </a:prstGeom>
          <a:solidFill>
            <a:srgbClr val="C94040"/>
          </a:solidFill>
          <a:ln w="12700">
            <a:solidFill>
              <a:srgbClr val="C94040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38912" y="303580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Cessation support is inadequate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38912" y="3364992"/>
            <a:ext cx="3931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Telling patients to 'just quit' ignores DSM-5 classification of tobacco use disorder. Brief advice alone has very low success rates without pharmacological or digital support.</a:t>
            </a:r>
            <a:endParaRPr lang="en-US" sz="1050" dirty="0"/>
          </a:p>
        </p:txBody>
      </p:sp>
      <p:sp>
        <p:nvSpPr>
          <p:cNvPr id="17" name="Shape 14"/>
          <p:cNvSpPr/>
          <p:nvPr/>
        </p:nvSpPr>
        <p:spPr>
          <a:xfrm>
            <a:off x="4709160" y="2926080"/>
            <a:ext cx="420624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4E8E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4709160" y="2926080"/>
            <a:ext cx="82296" cy="1691640"/>
          </a:xfrm>
          <a:prstGeom prst="rect">
            <a:avLst/>
          </a:prstGeom>
          <a:solidFill>
            <a:srgbClr val="C94040"/>
          </a:solidFill>
          <a:ln w="12700">
            <a:solidFill>
              <a:srgbClr val="C9404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873752" y="303580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digital touchpoints at the right moment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4873752" y="3364992"/>
            <a:ext cx="39319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Patients go months between clinic visits. There is no system to detect worsening symptoms, offer real-time support, or intervene before a crisis — the hallmark of a missed JITAI opportunity.</a:t>
            </a:r>
            <a:endParaRPr lang="en-US" sz="1050" dirty="0"/>
          </a:p>
        </p:txBody>
      </p:sp>
      <p:sp>
        <p:nvSpPr>
          <p:cNvPr id="21" name="Text 18"/>
          <p:cNvSpPr/>
          <p:nvPr/>
        </p:nvSpPr>
        <p:spPr>
          <a:xfrm>
            <a:off x="365760" y="4828032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gap is real — and digital health interventions are uniquely positioned to close it.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2B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56032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Better Way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91440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pillars of compassion-led, JITAI-enabled intervention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228600" y="1417320"/>
            <a:ext cx="1554480" cy="3200400"/>
          </a:xfrm>
          <a:prstGeom prst="rect">
            <a:avLst/>
          </a:prstGeom>
          <a:solidFill>
            <a:srgbClr val="122E38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28600" y="1417320"/>
            <a:ext cx="155448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545336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320040" y="2075688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Destigmatise first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20040" y="2606040"/>
            <a:ext cx="1371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COPD as multifactorial. Train clinicians in non-blame language. Reframe public health messaging.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1901952" y="1417320"/>
            <a:ext cx="1554480" cy="3200400"/>
          </a:xfrm>
          <a:prstGeom prst="rect">
            <a:avLst/>
          </a:prstGeom>
          <a:solidFill>
            <a:srgbClr val="122E38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901952" y="1417320"/>
            <a:ext cx="155448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993392" y="1545336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993392" y="2075688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screening &amp; spirometry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993392" y="2606040"/>
            <a:ext cx="1371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intake tools and symptom checkers in primary care to detect COPD before irreversible damage.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575304" y="1417320"/>
            <a:ext cx="1554480" cy="3200400"/>
          </a:xfrm>
          <a:prstGeom prst="rect">
            <a:avLst/>
          </a:prstGeom>
          <a:solidFill>
            <a:srgbClr val="122E38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575304" y="1417320"/>
            <a:ext cx="155448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66744" y="1545336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666744" y="2075688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Cessation as medical treatment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3666744" y="2606040"/>
            <a:ext cx="1371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pharmacotherapy with app-based JITAI support — triggering quit support in moments of high craving or stress.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248656" y="1417320"/>
            <a:ext cx="1554480" cy="3200400"/>
          </a:xfrm>
          <a:prstGeom prst="rect">
            <a:avLst/>
          </a:prstGeom>
          <a:solidFill>
            <a:srgbClr val="122E38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5248656" y="1417320"/>
            <a:ext cx="155448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340096" y="1545336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5340096" y="2075688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remote monitoring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340096" y="2606040"/>
            <a:ext cx="1371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Wearables and mobile apps to track respiratory symptoms between visits, enabling proactive clinical outreach.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6922008" y="1417320"/>
            <a:ext cx="1554480" cy="3200400"/>
          </a:xfrm>
          <a:prstGeom prst="rect">
            <a:avLst/>
          </a:prstGeom>
          <a:solidFill>
            <a:srgbClr val="122E38"/>
          </a:solidFill>
          <a:ln w="12700">
            <a:solidFill>
              <a:srgbClr val="02809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30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922008" y="1417320"/>
            <a:ext cx="1554480" cy="7315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013448" y="1545336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7013448" y="2075688"/>
            <a:ext cx="1371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Peer + community support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013448" y="2606040"/>
            <a:ext cx="137160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patients with peer networks. Social support mitigates stigma and improves adherence and outcomes.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457200" y="480060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Interventions must treat tobacco use disorder as the medical condition it is — and meet patients with dignity, not blame.</a:t>
            </a:r>
            <a:endParaRPr lang="en-US" sz="9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7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520440" cy="5143500"/>
          </a:xfrm>
          <a:prstGeom prst="rect">
            <a:avLst/>
          </a:prstGeom>
          <a:solidFill>
            <a:srgbClr val="0D2B35"/>
          </a:solidFill>
          <a:ln w="12700">
            <a:solidFill>
              <a:srgbClr val="0D2B3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161288" y="384048"/>
            <a:ext cx="1188720" cy="1188720"/>
          </a:xfrm>
          <a:prstGeom prst="ellipse">
            <a:avLst/>
          </a:prstGeom>
          <a:solidFill>
            <a:srgbClr val="0F3D4A"/>
          </a:solidFill>
          <a:ln w="12700">
            <a:solidFill>
              <a:srgbClr val="02C39A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9888" y="566928"/>
            <a:ext cx="731520" cy="7315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4592" y="1691640"/>
            <a:ext cx="31546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Better Way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164592" y="2304288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Triage for Persistent Cough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548640" y="2724912"/>
            <a:ext cx="2395728" cy="27432"/>
          </a:xfrm>
          <a:prstGeom prst="rect">
            <a:avLst/>
          </a:prstGeom>
          <a:solidFill>
            <a:srgbClr val="1D4E5E"/>
          </a:solidFill>
          <a:ln w="12700">
            <a:solidFill>
              <a:srgbClr val="1D4E5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201168" y="2852928"/>
            <a:ext cx="309067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User
</a:t>
            </a:r>
            <a:pPr indent="0" marL="0">
              <a:buNone/>
            </a:pPr>
            <a:r>
              <a:rPr lang="en-US" sz="1050" dirty="0">
                <a:solidFill>
                  <a:srgbClr val="7AB8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Anyone with a persistent cough lasting more than three weeks — often dismissed, sometimes concerning, always worth triaging.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201168" y="3931920"/>
            <a:ext cx="30906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9ECD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Promise
</a:t>
            </a:r>
            <a:pPr indent="0" marL="0">
              <a:buNone/>
            </a:pPr>
            <a:r>
              <a:rPr lang="en-US" sz="1050" dirty="0">
                <a:solidFill>
                  <a:srgbClr val="7AB8C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minutes, the user knows whether to monitor at home, seek a GP appointment, or escalate to urgent care.</a:t>
            </a:r>
            <a:endParaRPr lang="en-US" sz="1050" dirty="0"/>
          </a:p>
        </p:txBody>
      </p:sp>
      <p:sp>
        <p:nvSpPr>
          <p:cNvPr id="10" name="Text 7"/>
          <p:cNvSpPr/>
          <p:nvPr/>
        </p:nvSpPr>
        <p:spPr>
          <a:xfrm>
            <a:off x="3749040" y="256032"/>
            <a:ext cx="51206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3A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It Works</a:t>
            </a:r>
            <a:endParaRPr lang="en-US" sz="2400" dirty="0"/>
          </a:p>
        </p:txBody>
      </p:sp>
      <p:sp>
        <p:nvSpPr>
          <p:cNvPr id="11" name="Text 8"/>
          <p:cNvSpPr/>
          <p:nvPr/>
        </p:nvSpPr>
        <p:spPr>
          <a:xfrm>
            <a:off x="3749040" y="749808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four-step triage pathway — from first symptom to clear next action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3749040" y="1115568"/>
            <a:ext cx="2359152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749040" y="1115568"/>
            <a:ext cx="2359152" cy="640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3858768" y="1225296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2C39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4270248" y="1234440"/>
            <a:ext cx="17647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Symptom Intake</a:t>
            </a:r>
            <a:endParaRPr lang="en-US" sz="1150" dirty="0"/>
          </a:p>
        </p:txBody>
      </p:sp>
      <p:sp>
        <p:nvSpPr>
          <p:cNvPr id="16" name="Text 13"/>
          <p:cNvSpPr/>
          <p:nvPr/>
        </p:nvSpPr>
        <p:spPr>
          <a:xfrm>
            <a:off x="3858768" y="1609344"/>
            <a:ext cx="2157984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logs cough duration, character, associated symptoms (haemoptysis, weight loss, breathlessness, night sweats, smoking history). Structured, takes under 2 minutes.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6217920" y="1115568"/>
            <a:ext cx="2359152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6217920" y="1115568"/>
            <a:ext cx="2359152" cy="64008"/>
          </a:xfrm>
          <a:prstGeom prst="rect">
            <a:avLst/>
          </a:prstGeom>
          <a:solidFill>
            <a:srgbClr val="E07B39"/>
          </a:solidFill>
          <a:ln w="12700">
            <a:solidFill>
              <a:srgbClr val="E07B39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6327648" y="1225296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7B3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500" dirty="0"/>
          </a:p>
        </p:txBody>
      </p:sp>
      <p:sp>
        <p:nvSpPr>
          <p:cNvPr id="20" name="Text 17"/>
          <p:cNvSpPr/>
          <p:nvPr/>
        </p:nvSpPr>
        <p:spPr>
          <a:xfrm>
            <a:off x="6739128" y="1234440"/>
            <a:ext cx="17647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Stratification</a:t>
            </a:r>
            <a:endParaRPr lang="en-US" sz="1150" dirty="0"/>
          </a:p>
        </p:txBody>
      </p:sp>
      <p:sp>
        <p:nvSpPr>
          <p:cNvPr id="21" name="Text 18"/>
          <p:cNvSpPr/>
          <p:nvPr/>
        </p:nvSpPr>
        <p:spPr>
          <a:xfrm>
            <a:off x="6327648" y="1609344"/>
            <a:ext cx="2157984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Evidence-based algorithm scores red-flag criteria against validated COPD and lung cancer risk indicators. Weights age, exposure history, and symptom pattern.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3749040" y="2916936"/>
            <a:ext cx="2359152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3749040" y="2916936"/>
            <a:ext cx="2359152" cy="64008"/>
          </a:xfrm>
          <a:prstGeom prst="rect">
            <a:avLst/>
          </a:prstGeom>
          <a:solidFill>
            <a:srgbClr val="5A7EAA"/>
          </a:solidFill>
          <a:ln w="12700">
            <a:solidFill>
              <a:srgbClr val="5A7EA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3858768" y="3026664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A7EA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500" dirty="0"/>
          </a:p>
        </p:txBody>
      </p:sp>
      <p:sp>
        <p:nvSpPr>
          <p:cNvPr id="25" name="Text 22"/>
          <p:cNvSpPr/>
          <p:nvPr/>
        </p:nvSpPr>
        <p:spPr>
          <a:xfrm>
            <a:off x="4270248" y="3035808"/>
            <a:ext cx="17647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Triage Output</a:t>
            </a:r>
            <a:endParaRPr lang="en-US" sz="1150" dirty="0"/>
          </a:p>
        </p:txBody>
      </p:sp>
      <p:sp>
        <p:nvSpPr>
          <p:cNvPr id="26" name="Text 23"/>
          <p:cNvSpPr/>
          <p:nvPr/>
        </p:nvSpPr>
        <p:spPr>
          <a:xfrm>
            <a:off x="3858768" y="3410712"/>
            <a:ext cx="2157984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clear pathways: Monitor at home with reassessment in 2 weeks · Book a GP appointment this week · Seek urgent care today.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6217920" y="2916936"/>
            <a:ext cx="2359152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5DDE2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7000"/>
              </a:srgbClr>
            </a:outerShdw>
          </a:effectLst>
        </p:spPr>
      </p:sp>
      <p:sp>
        <p:nvSpPr>
          <p:cNvPr id="28" name="Shape 25"/>
          <p:cNvSpPr/>
          <p:nvPr/>
        </p:nvSpPr>
        <p:spPr>
          <a:xfrm>
            <a:off x="6217920" y="2916936"/>
            <a:ext cx="2359152" cy="64008"/>
          </a:xfrm>
          <a:prstGeom prst="rect">
            <a:avLst/>
          </a:prstGeom>
          <a:solidFill>
            <a:srgbClr val="8B3A6B"/>
          </a:solidFill>
          <a:ln w="12700">
            <a:solidFill>
              <a:srgbClr val="8B3A6B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6327648" y="3026664"/>
            <a:ext cx="384048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B3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1500" dirty="0"/>
          </a:p>
        </p:txBody>
      </p:sp>
      <p:sp>
        <p:nvSpPr>
          <p:cNvPr id="30" name="Text 27"/>
          <p:cNvSpPr/>
          <p:nvPr/>
        </p:nvSpPr>
        <p:spPr>
          <a:xfrm>
            <a:off x="6739128" y="3035808"/>
            <a:ext cx="17647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E3A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Destigmatised Follow-through</a:t>
            </a:r>
            <a:endParaRPr lang="en-US" sz="1150" dirty="0"/>
          </a:p>
        </p:txBody>
      </p:sp>
      <p:sp>
        <p:nvSpPr>
          <p:cNvPr id="31" name="Text 28"/>
          <p:cNvSpPr/>
          <p:nvPr/>
        </p:nvSpPr>
        <p:spPr>
          <a:xfrm>
            <a:off x="6327648" y="3410712"/>
            <a:ext cx="2157984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blame framing. Supports the user to present at clinic without shame — with a summary they can share with their clinician.</a:t>
            </a:r>
            <a:endParaRPr lang="en-US" sz="950" dirty="0"/>
          </a:p>
        </p:txBody>
      </p:sp>
      <p:sp>
        <p:nvSpPr>
          <p:cNvPr id="32" name="Text 29"/>
          <p:cNvSpPr/>
          <p:nvPr/>
        </p:nvSpPr>
        <p:spPr>
          <a:xfrm>
            <a:off x="3749040" y="4800600"/>
            <a:ext cx="5120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A7A8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Better Way — built on compassion, not blame. Early cough triage before the system, not instead of it.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2026-05-07T17:08:45Z</dcterms:created>
  <dcterms:modified xsi:type="dcterms:W3CDTF">2026-05-07T17:08:45Z</dcterms:modified>
</cp:coreProperties>
</file>